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421" r:id="rId3"/>
    <p:sldId id="422" r:id="rId5"/>
    <p:sldId id="423" r:id="rId6"/>
    <p:sldId id="438" r:id="rId7"/>
    <p:sldId id="472" r:id="rId8"/>
    <p:sldId id="481" r:id="rId9"/>
    <p:sldId id="482" r:id="rId10"/>
    <p:sldId id="471" r:id="rId11"/>
    <p:sldId id="473" r:id="rId12"/>
    <p:sldId id="426" r:id="rId13"/>
    <p:sldId id="479" r:id="rId14"/>
    <p:sldId id="478" r:id="rId15"/>
    <p:sldId id="480" r:id="rId16"/>
    <p:sldId id="432" r:id="rId17"/>
    <p:sldId id="475" r:id="rId18"/>
    <p:sldId id="443" r:id="rId19"/>
    <p:sldId id="449" r:id="rId20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3" name="lenovo" initials="l" lastIdx="6" clrIdx="2"/>
  <p:cmAuthor id="4" name="Administrator" initials="A" lastIdx="5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9B8"/>
    <a:srgbClr val="404040"/>
    <a:srgbClr val="A4C4DB"/>
    <a:srgbClr val="71ACD8"/>
    <a:srgbClr val="084773"/>
    <a:srgbClr val="088EC7"/>
    <a:srgbClr val="03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55" d="100"/>
          <a:sy n="55" d="100"/>
        </p:scale>
        <p:origin x="298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287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6F9E-52A0-42BB-9B01-582A59B97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1E54-AF4F-4F9B-AA57-5A14EB652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762317" y="3412490"/>
            <a:ext cx="43516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76231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297846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762635" y="2241550"/>
            <a:ext cx="4825365" cy="101409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762635" y="3566795"/>
            <a:ext cx="4351655" cy="42037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147445" y="3834130"/>
            <a:ext cx="4359910" cy="46863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147128" y="2555558"/>
            <a:ext cx="4359910" cy="117221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0543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43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839716"/>
            <a:ext cx="1620202" cy="10182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716"/>
            <a:ext cx="1620202" cy="1018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1"/>
            </p:custDataLst>
          </p:nvPr>
        </p:nvSpPr>
        <p:spPr>
          <a:xfrm>
            <a:off x="52924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446078" y="2804161"/>
            <a:ext cx="4241800" cy="71437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5446395" y="3602355"/>
            <a:ext cx="4241800" cy="42354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60350" y="456565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60350" y="6350000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2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19.xml"/><Relationship Id="rId2" Type="http://schemas.openxmlformats.org/officeDocument/2006/relationships/image" Target="../media/image15.pn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tags" Target="../tags/tag21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8" Type="http://schemas.openxmlformats.org/officeDocument/2006/relationships/notesSlide" Target="../notesSlides/notesSlide11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35.xml"/><Relationship Id="rId15" Type="http://schemas.openxmlformats.org/officeDocument/2006/relationships/tags" Target="../tags/tag234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image" Target="../media/image16.jpeg"/><Relationship Id="rId10" Type="http://schemas.openxmlformats.org/officeDocument/2006/relationships/tags" Target="../tags/tag230.xml"/><Relationship Id="rId1" Type="http://schemas.openxmlformats.org/officeDocument/2006/relationships/tags" Target="../tags/tag22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37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tags" Target="../tags/tag23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4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13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52.xml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image" Target="../media/image19.jpeg"/><Relationship Id="rId10" Type="http://schemas.openxmlformats.org/officeDocument/2006/relationships/image" Target="../media/image18.jpeg"/><Relationship Id="rId1" Type="http://schemas.openxmlformats.org/officeDocument/2006/relationships/tags" Target="../tags/tag24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image" Target="../media/image20.png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54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58.xml"/><Relationship Id="rId30" Type="http://schemas.openxmlformats.org/officeDocument/2006/relationships/notesSlide" Target="../notesSlides/notesSlide15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278.xml"/><Relationship Id="rId27" Type="http://schemas.openxmlformats.org/officeDocument/2006/relationships/tags" Target="../tags/tag277.xml"/><Relationship Id="rId26" Type="http://schemas.openxmlformats.org/officeDocument/2006/relationships/tags" Target="../tags/tag276.xml"/><Relationship Id="rId25" Type="http://schemas.openxmlformats.org/officeDocument/2006/relationships/tags" Target="../tags/tag275.xml"/><Relationship Id="rId24" Type="http://schemas.openxmlformats.org/officeDocument/2006/relationships/tags" Target="../tags/tag274.xml"/><Relationship Id="rId23" Type="http://schemas.openxmlformats.org/officeDocument/2006/relationships/tags" Target="../tags/tag273.xml"/><Relationship Id="rId22" Type="http://schemas.openxmlformats.org/officeDocument/2006/relationships/tags" Target="../tags/tag272.xml"/><Relationship Id="rId21" Type="http://schemas.openxmlformats.org/officeDocument/2006/relationships/tags" Target="../tags/tag271.xml"/><Relationship Id="rId20" Type="http://schemas.openxmlformats.org/officeDocument/2006/relationships/tags" Target="../tags/tag270.xml"/><Relationship Id="rId2" Type="http://schemas.openxmlformats.org/officeDocument/2006/relationships/image" Target="../media/image2.png"/><Relationship Id="rId19" Type="http://schemas.openxmlformats.org/officeDocument/2006/relationships/tags" Target="../tags/tag269.xml"/><Relationship Id="rId18" Type="http://schemas.openxmlformats.org/officeDocument/2006/relationships/tags" Target="../tags/tag268.xml"/><Relationship Id="rId17" Type="http://schemas.openxmlformats.org/officeDocument/2006/relationships/tags" Target="../tags/tag267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image" Target="../media/image22.jpeg"/><Relationship Id="rId13" Type="http://schemas.openxmlformats.org/officeDocument/2006/relationships/tags" Target="../tags/tag264.xml"/><Relationship Id="rId12" Type="http://schemas.openxmlformats.org/officeDocument/2006/relationships/image" Target="../media/image21.jpeg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tags" Target="../tags/tag25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image" Target="../media/image24.png"/><Relationship Id="rId7" Type="http://schemas.openxmlformats.org/officeDocument/2006/relationships/image" Target="../media/image23.jpeg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8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82.xml"/><Relationship Id="rId1" Type="http://schemas.openxmlformats.org/officeDocument/2006/relationships/tags" Target="../tags/tag27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84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86.xml"/><Relationship Id="rId1" Type="http://schemas.openxmlformats.org/officeDocument/2006/relationships/tags" Target="../tags/tag28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6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68.xml"/><Relationship Id="rId2" Type="http://schemas.openxmlformats.org/officeDocument/2006/relationships/image" Target="../media/image8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tags" Target="../tags/tag16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7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7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image" Target="../media/image10.jpeg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4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8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8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87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1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9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2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7.xml"/><Relationship Id="rId3" Type="http://schemas.openxmlformats.org/officeDocument/2006/relationships/image" Target="file:///C:\Users\1V994W2\PycharmProjects\PPT_Background_Generation/pic_temp/0_pic_quater_left_up.png" TargetMode="External"/><Relationship Id="rId20" Type="http://schemas.openxmlformats.org/officeDocument/2006/relationships/notesSlide" Target="../notesSlides/notesSlide8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08.xml"/><Relationship Id="rId17" Type="http://schemas.openxmlformats.org/officeDocument/2006/relationships/tags" Target="../tags/tag207.xml"/><Relationship Id="rId16" Type="http://schemas.openxmlformats.org/officeDocument/2006/relationships/tags" Target="../tags/tag206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tags" Target="../tags/tag19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1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10.xml"/><Relationship Id="rId2" Type="http://schemas.openxmlformats.org/officeDocument/2006/relationships/image" Target="../media/image14.png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>
          <a:xfrm>
            <a:off x="762635" y="4207510"/>
            <a:ext cx="4739640" cy="1047750"/>
          </a:xfrm>
        </p:spPr>
        <p:txBody>
          <a:bodyPr>
            <a:normAutofit/>
          </a:bodyPr>
          <a:p>
            <a:pPr lvl="0"/>
            <a:endParaRPr lang="en-US" altLang="zh-CN"/>
          </a:p>
          <a:p>
            <a:pPr lvl="0"/>
            <a:r>
              <a:rPr lang="en-US" altLang="zh-CN"/>
              <a:t>2023年8月</a:t>
            </a:r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762635" y="1065530"/>
            <a:ext cx="9505950" cy="1530985"/>
          </a:xfrm>
        </p:spPr>
        <p:txBody>
          <a:bodyPr/>
          <a:p>
            <a:r>
              <a:rPr lang="zh-CN" altLang="en-US" sz="3200"/>
              <a:t>北川安昌河“一河两岸”</a:t>
            </a:r>
            <a:br>
              <a:rPr lang="zh-CN" altLang="en-US" sz="3200"/>
            </a:br>
            <a:r>
              <a:rPr lang="zh-CN" altLang="en-US" sz="3200"/>
              <a:t>水利基础设施提升项目</a:t>
            </a:r>
            <a:endParaRPr lang="zh-CN" altLang="en-US" sz="3200"/>
          </a:p>
        </p:txBody>
      </p:sp>
      <p:sp>
        <p:nvSpPr>
          <p:cNvPr id="100" name="文本框 99"/>
          <p:cNvSpPr txBox="1"/>
          <p:nvPr/>
        </p:nvSpPr>
        <p:spPr>
          <a:xfrm>
            <a:off x="1143000" y="2876550"/>
            <a:ext cx="4206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solidFill>
                  <a:schemeClr val="bg1"/>
                </a:solidFill>
                <a:ea typeface="宋体" panose="02010600030101010101" pitchFamily="2" charset="-122"/>
              </a:rPr>
              <a:t>——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北川浮台初步建设方案</a:t>
            </a:r>
            <a:endParaRPr lang="zh-CN" altLang="en-US" sz="2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5175" y="1017270"/>
            <a:ext cx="6183630" cy="4210050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7181215" y="1343660"/>
            <a:ext cx="450215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浮体：采用双层聚乙烯浮筒（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500*500*400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最大浮力：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350kg/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</a:t>
            </a:r>
            <a:r>
              <a:rPr lang="en-US" altLang="zh-CN" sz="1600" baseline="30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结构：采用热镀锌</a:t>
            </a:r>
            <a:r>
              <a:rPr 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10#+8#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槽钢龙骨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结构承载：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3.0KN/m</a:t>
            </a:r>
            <a:r>
              <a:rPr lang="en-US" altLang="zh-CN" sz="1600" baseline="300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面层：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厚塑木地板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栏杆：浮桥两侧采用防腐木栏杆，高度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182495" y="5472430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浮桥结构断面图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结构断面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1637665" y="1728470"/>
            <a:ext cx="0" cy="170497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 rot="16200000">
            <a:off x="1073785" y="2395220"/>
            <a:ext cx="758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1200</a:t>
            </a:r>
            <a:endParaRPr lang="en-US" altLang="zh-CN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7181215" y="1343660"/>
            <a:ext cx="45021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因浮桥随水位升起后，离岸距离会增大，为方便人员进出浮桥，在入口出设置一座活动引桥，长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米，宽度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1.5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米，引桥一端铰接，另一端设置滚轮可自由移动，水位变化时自行调节角度。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739390" y="5046345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浮桥入口立面图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入口设计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2893" t="18247" r="33293" b="28446"/>
          <a:stretch>
            <a:fillRect/>
          </a:stretch>
        </p:blipFill>
        <p:spPr>
          <a:xfrm>
            <a:off x="519430" y="1058545"/>
            <a:ext cx="6400165" cy="3566160"/>
          </a:xfrm>
          <a:prstGeom prst="rect">
            <a:avLst/>
          </a:prstGeom>
        </p:spPr>
      </p:pic>
      <p:sp>
        <p:nvSpPr>
          <p:cNvPr id="17" name="圆角矩形 16"/>
          <p:cNvSpPr/>
          <p:nvPr>
            <p:custDataLst>
              <p:tags r:id="rId12"/>
            </p:custDataLst>
          </p:nvPr>
        </p:nvSpPr>
        <p:spPr>
          <a:xfrm>
            <a:off x="5465445" y="4686300"/>
            <a:ext cx="1184910" cy="360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接岸平台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cxnSp>
        <p:nvCxnSpPr>
          <p:cNvPr id="10" name="肘形连接符 9"/>
          <p:cNvCxnSpPr>
            <a:stCxn id="17" idx="0"/>
          </p:cNvCxnSpPr>
          <p:nvPr>
            <p:custDataLst>
              <p:tags r:id="rId13"/>
            </p:custDataLst>
          </p:nvPr>
        </p:nvCxnSpPr>
        <p:spPr>
          <a:xfrm rot="16200000" flipV="1">
            <a:off x="5095875" y="3724275"/>
            <a:ext cx="1563370" cy="360045"/>
          </a:xfrm>
          <a:prstGeom prst="bentConnector3">
            <a:avLst>
              <a:gd name="adj1" fmla="val 49980"/>
            </a:avLst>
          </a:prstGeom>
          <a:ln w="222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>
            <p:custDataLst>
              <p:tags r:id="rId14"/>
            </p:custDataLst>
          </p:nvPr>
        </p:nvSpPr>
        <p:spPr>
          <a:xfrm>
            <a:off x="2113280" y="4686300"/>
            <a:ext cx="1184910" cy="360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接岸引桥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cxnSp>
        <p:nvCxnSpPr>
          <p:cNvPr id="13" name="肘形连接符 12"/>
          <p:cNvCxnSpPr>
            <a:stCxn id="11" idx="0"/>
          </p:cNvCxnSpPr>
          <p:nvPr>
            <p:custDataLst>
              <p:tags r:id="rId15"/>
            </p:custDataLst>
          </p:nvPr>
        </p:nvCxnSpPr>
        <p:spPr>
          <a:xfrm rot="16200000">
            <a:off x="1861185" y="3609340"/>
            <a:ext cx="1920875" cy="23241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87718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入口效果图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9" name="图片 8" descr="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5835" y="542925"/>
            <a:ext cx="10260000" cy="57712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9285605" y="565213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浮桥入口效果图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037455" y="4614545"/>
            <a:ext cx="6711315" cy="1696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浮桥浮台在交界处均采用可拆卸设计，钢结构在此处为螺栓连接，栏杆此处断开，并设置可拆卸链条。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当汛期来临前，卸下栏杆链条，打开接头上面的塑木地板，拧开连接螺栓就可以将浮桥移动至岸边。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1054735" y="5805170"/>
            <a:ext cx="2376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浮桥平面分段示意图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断开设计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3" name="图片 2" descr="8"/>
          <p:cNvPicPr>
            <a:picLocks noChangeAspect="1"/>
          </p:cNvPicPr>
          <p:nvPr/>
        </p:nvPicPr>
        <p:blipFill>
          <a:blip r:embed="rId10"/>
          <a:srcRect l="19427" r="14427"/>
          <a:stretch>
            <a:fillRect/>
          </a:stretch>
        </p:blipFill>
        <p:spPr>
          <a:xfrm>
            <a:off x="6626860" y="660400"/>
            <a:ext cx="4032250" cy="3429000"/>
          </a:xfrm>
          <a:prstGeom prst="rect">
            <a:avLst/>
          </a:prstGeom>
        </p:spPr>
      </p:pic>
      <p:pic>
        <p:nvPicPr>
          <p:cNvPr id="9" name="图片 8" descr="3"/>
          <p:cNvPicPr>
            <a:picLocks noChangeAspect="1"/>
          </p:cNvPicPr>
          <p:nvPr/>
        </p:nvPicPr>
        <p:blipFill>
          <a:blip r:embed="rId11"/>
          <a:srcRect l="35927" t="787" r="39755" b="10694"/>
          <a:stretch>
            <a:fillRect/>
          </a:stretch>
        </p:blipFill>
        <p:spPr>
          <a:xfrm>
            <a:off x="890270" y="717550"/>
            <a:ext cx="2440940" cy="499935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560195" y="1763395"/>
            <a:ext cx="571500" cy="222885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12"/>
            </p:custDataLst>
          </p:nvPr>
        </p:nvSpPr>
        <p:spPr>
          <a:xfrm>
            <a:off x="1590675" y="3429000"/>
            <a:ext cx="571500" cy="222885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13"/>
            </p:custDataLst>
          </p:nvPr>
        </p:nvSpPr>
        <p:spPr>
          <a:xfrm>
            <a:off x="1590675" y="5238115"/>
            <a:ext cx="504825" cy="222885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肘形连接符 14"/>
          <p:cNvCxnSpPr>
            <a:stCxn id="10" idx="3"/>
            <a:endCxn id="3" idx="1"/>
          </p:cNvCxnSpPr>
          <p:nvPr/>
        </p:nvCxnSpPr>
        <p:spPr>
          <a:xfrm>
            <a:off x="2131695" y="1875155"/>
            <a:ext cx="4495165" cy="499745"/>
          </a:xfrm>
          <a:prstGeom prst="bentConnector3">
            <a:avLst>
              <a:gd name="adj1" fmla="val 5021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1" idx="3"/>
            <a:endCxn id="3" idx="1"/>
          </p:cNvCxnSpPr>
          <p:nvPr/>
        </p:nvCxnSpPr>
        <p:spPr>
          <a:xfrm flipV="1">
            <a:off x="2162175" y="2374900"/>
            <a:ext cx="4464685" cy="1165860"/>
          </a:xfrm>
          <a:prstGeom prst="bentConnector3">
            <a:avLst>
              <a:gd name="adj1" fmla="val 50007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13" idx="3"/>
            <a:endCxn id="3" idx="1"/>
          </p:cNvCxnSpPr>
          <p:nvPr/>
        </p:nvCxnSpPr>
        <p:spPr>
          <a:xfrm flipV="1">
            <a:off x="2095500" y="2374900"/>
            <a:ext cx="4531360" cy="2974975"/>
          </a:xfrm>
          <a:prstGeom prst="bentConnector3">
            <a:avLst>
              <a:gd name="adj1" fmla="val 50630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391025" y="2332990"/>
            <a:ext cx="2064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浮桥在接口处断开</a:t>
            </a:r>
            <a:endParaRPr lang="zh-CN" altLang="zh-CN"/>
          </a:p>
        </p:txBody>
      </p:sp>
      <p:sp>
        <p:nvSpPr>
          <p:cNvPr id="19" name="圆角矩形 18"/>
          <p:cNvSpPr/>
          <p:nvPr>
            <p:custDataLst>
              <p:tags r:id="rId14"/>
            </p:custDataLst>
          </p:nvPr>
        </p:nvSpPr>
        <p:spPr>
          <a:xfrm>
            <a:off x="6798945" y="4171950"/>
            <a:ext cx="1403350" cy="360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可拆卸链条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cxnSp>
        <p:nvCxnSpPr>
          <p:cNvPr id="20" name="肘形连接符 19"/>
          <p:cNvCxnSpPr>
            <a:stCxn id="19" idx="0"/>
          </p:cNvCxnSpPr>
          <p:nvPr/>
        </p:nvCxnSpPr>
        <p:spPr>
          <a:xfrm rot="16200000">
            <a:off x="7069455" y="2973705"/>
            <a:ext cx="1628775" cy="76708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>
            <p:custDataLst>
              <p:tags r:id="rId15"/>
            </p:custDataLst>
          </p:nvPr>
        </p:nvSpPr>
        <p:spPr>
          <a:xfrm>
            <a:off x="8628380" y="4171950"/>
            <a:ext cx="1403350" cy="360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活动接头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cxnSp>
        <p:nvCxnSpPr>
          <p:cNvPr id="22" name="肘形连接符 21"/>
          <p:cNvCxnSpPr/>
          <p:nvPr>
            <p:custDataLst>
              <p:tags r:id="rId16"/>
            </p:custDataLst>
          </p:nvPr>
        </p:nvCxnSpPr>
        <p:spPr>
          <a:xfrm rot="16200000" flipV="1">
            <a:off x="8451850" y="3348990"/>
            <a:ext cx="847725" cy="798195"/>
          </a:xfrm>
          <a:prstGeom prst="bentConnector3">
            <a:avLst>
              <a:gd name="adj1" fmla="val 49963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pic>
        <p:nvPicPr>
          <p:cNvPr id="2" name="图片 1" descr="蓝色浮筒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665" y="1045845"/>
            <a:ext cx="2557780" cy="2383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57090" y="901065"/>
            <a:ext cx="649351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    质：高分子量高密度聚乙烯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浮筒规格：长*宽*高（50*50*40cm）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浮筒重量：浮筒 7KG±300g/个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承载力:350kg/㎡；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对角拉力试验：单体浮筒对角连接耳可承受 1800N 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对变拉力试验：单体浮筒对边拉力大于 2500N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浮筒单体侧部静载承受压力为58.8/KN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拉伸屈服强度≦23Mpa，冲击强度(缺口)≦9KJ/㎡u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005" y="4788535"/>
            <a:ext cx="9459595" cy="1489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、材质特点：、</a:t>
            </a:r>
            <a:r>
              <a:rPr lang="zh-CN" sz="14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抗氧化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14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抗紫外线，</a:t>
            </a:r>
            <a:r>
              <a:rPr lang="zh-CN" sz="14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防冻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，不受海水、化学品、药剂、油渍及水生物的侵蚀；</a:t>
            </a: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2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、外观设计：浮筒体上部表面采用防滑花纹设计，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安全稳固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、使用寿命：</a:t>
            </a:r>
            <a:r>
              <a:rPr 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10-15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年以上。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、保养维护：使用期间基本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不需花费任何保养、维修费用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、环境适应性：在-60℃至80℃温度下能正常使用，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无污染、不破坏环境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4515" y="4420235"/>
            <a:ext cx="1298575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浮筒优势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4480" y="3803650"/>
            <a:ext cx="213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高分子聚乙烯浮筒</a:t>
            </a:r>
            <a:endParaRPr lang="en-US" altLang="zh-CN"/>
          </a:p>
        </p:txBody>
      </p:sp>
      <p:sp>
        <p:nvSpPr>
          <p:cNvPr id="6" name="标题 3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面层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07085" y="2592070"/>
            <a:ext cx="30587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高耐防腐实心塑木地板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材质：木塑复合材质（</a:t>
            </a:r>
            <a:r>
              <a:rPr lang="en-US" altLang="zh-CN" sz="1400"/>
              <a:t>WPC</a:t>
            </a:r>
            <a:r>
              <a:rPr lang="zh-CN" altLang="en-US" sz="1400"/>
              <a:t>）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规格：</a:t>
            </a:r>
            <a:r>
              <a:rPr lang="en-US" altLang="zh-CN" sz="1400"/>
              <a:t>140*25mm</a:t>
            </a:r>
            <a:endParaRPr lang="en-US" altLang="zh-CN" sz="1400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598670" y="1673225"/>
            <a:ext cx="219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塑木地板优点：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598670" y="612775"/>
            <a:ext cx="609600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   塑木也称“木塑”是近年来建材行业内兴起的一种新型复合材料，其以聚乙烯、聚丙烯、聚氯乙烯等热塑性树脂为原料，经过挤压、模压、注塑成型等工序加工而成。</a:t>
            </a:r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7085" y="607695"/>
            <a:ext cx="2938272" cy="19842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7085" y="3828415"/>
            <a:ext cx="2983865" cy="203581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3865753" y="4182237"/>
            <a:ext cx="228600" cy="1328928"/>
          </a:xfrm>
          <a:prstGeom prst="rect">
            <a:avLst/>
          </a:prstGeom>
          <a:solidFill>
            <a:srgbClr val="FFFFFF"/>
          </a:solidFill>
        </p:spPr>
        <p:txBody>
          <a:bodyPr vert="wordArtVertRtl" wrap="none" lIns="0" tIns="0" rIns="0" bIns="0">
            <a:noAutofit/>
          </a:bodyPr>
          <a:p>
            <a:pPr indent="0"/>
            <a:r>
              <a:rPr lang="zh-TW" sz="1900">
                <a:latin typeface="MingLiU" panose="02020509000000000000" charset="-120"/>
                <a:ea typeface="MingLiU" panose="02020509000000000000" charset="-120"/>
              </a:rPr>
              <a:t>整体效果</a:t>
            </a:r>
            <a:endParaRPr lang="zh-TW" sz="1900">
              <a:latin typeface="MingLiU" panose="02020509000000000000" charset="-120"/>
              <a:ea typeface="MingLiU" panose="02020509000000000000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05020" y="2106295"/>
            <a:ext cx="6990745" cy="3820935"/>
            <a:chOff x="9558" y="1637"/>
            <a:chExt cx="8407" cy="5718"/>
          </a:xfrm>
        </p:grpSpPr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10933" y="1637"/>
              <a:ext cx="3067" cy="4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防水防潮可塑性强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10933" y="2217"/>
              <a:ext cx="6883" cy="473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85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解决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了木质产品在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潮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湿多水环境中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腐烂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和膨胀变形的问题，用于室外耐候性良好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10933" y="3157"/>
              <a:ext cx="3499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使用期限长实用性强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9"/>
              </p:custDataLst>
            </p:nvPr>
          </p:nvSpPr>
          <p:spPr>
            <a:xfrm>
              <a:off x="10934" y="3815"/>
              <a:ext cx="6965" cy="51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610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高强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度塑木，防虫蚊、密度大、耐腐蚀，浓厦的仿古气息表面光潘平整，抗压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能力强</a:t>
              </a:r>
              <a:endParaRPr lang="zh-CN" alt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10933" y="4744"/>
              <a:ext cx="3106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防滑设计表里如一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21"/>
              </p:custDataLst>
            </p:nvPr>
          </p:nvSpPr>
          <p:spPr>
            <a:xfrm>
              <a:off x="10934" y="5449"/>
              <a:ext cx="6926" cy="39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415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表面防水防滑设计，雨天不滑、不易龟裂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不易变形，真材实料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2"/>
              </p:custDataLst>
            </p:nvPr>
          </p:nvSpPr>
          <p:spPr>
            <a:xfrm>
              <a:off x="10933" y="6220"/>
              <a:ext cx="3158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物理性能好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23"/>
              </p:custDataLst>
            </p:nvPr>
          </p:nvSpPr>
          <p:spPr>
            <a:xfrm>
              <a:off x="10933" y="6600"/>
              <a:ext cx="7032" cy="731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60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强度较好、硬度较高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吸水性小、耐老化、耐腐蚀、抗静电、绝缘、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隔热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阻燃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、可抗高低温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0" name="圆角矩形 29"/>
            <p:cNvSpPr/>
            <p:nvPr>
              <p:custDataLst>
                <p:tags r:id="rId24"/>
              </p:custDataLst>
            </p:nvPr>
          </p:nvSpPr>
          <p:spPr>
            <a:xfrm>
              <a:off x="9558" y="1637"/>
              <a:ext cx="1134" cy="1134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1</a:t>
              </a:r>
              <a:endParaRPr lang="en-US" altLang="zh-CN" sz="2800"/>
            </a:p>
          </p:txBody>
        </p:sp>
        <p:sp>
          <p:nvSpPr>
            <p:cNvPr id="31" name="圆角矩形 30"/>
            <p:cNvSpPr/>
            <p:nvPr>
              <p:custDataLst>
                <p:tags r:id="rId25"/>
              </p:custDataLst>
            </p:nvPr>
          </p:nvSpPr>
          <p:spPr>
            <a:xfrm>
              <a:off x="9558" y="3166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2</a:t>
              </a:r>
              <a:endParaRPr lang="en-US" altLang="zh-CN" sz="2800"/>
            </a:p>
          </p:txBody>
        </p:sp>
        <p:sp>
          <p:nvSpPr>
            <p:cNvPr id="32" name="圆角矩形 31"/>
            <p:cNvSpPr/>
            <p:nvPr>
              <p:custDataLst>
                <p:tags r:id="rId26"/>
              </p:custDataLst>
            </p:nvPr>
          </p:nvSpPr>
          <p:spPr>
            <a:xfrm>
              <a:off x="9558" y="4694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3</a:t>
              </a:r>
              <a:endParaRPr lang="en-US" altLang="zh-CN" sz="2800"/>
            </a:p>
          </p:txBody>
        </p:sp>
        <p:sp>
          <p:nvSpPr>
            <p:cNvPr id="33" name="圆角矩形 32"/>
            <p:cNvSpPr/>
            <p:nvPr>
              <p:custDataLst>
                <p:tags r:id="rId27"/>
              </p:custDataLst>
            </p:nvPr>
          </p:nvSpPr>
          <p:spPr>
            <a:xfrm>
              <a:off x="9558" y="6222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4</a:t>
              </a:r>
              <a:endParaRPr lang="en-US" altLang="zh-CN" sz="2800"/>
            </a:p>
          </p:txBody>
        </p:sp>
      </p:grp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48865" y="4767580"/>
            <a:ext cx="1877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景观浮桥</a:t>
            </a:r>
            <a:endParaRPr lang="zh-CN"/>
          </a:p>
        </p:txBody>
      </p:sp>
      <p:pic>
        <p:nvPicPr>
          <p:cNvPr id="5" name="图片 4"/>
          <p:cNvPicPr/>
          <p:nvPr/>
        </p:nvPicPr>
        <p:blipFill>
          <a:blip r:embed="rId7"/>
          <a:stretch>
            <a:fillRect/>
          </a:stretch>
        </p:blipFill>
        <p:spPr>
          <a:xfrm>
            <a:off x="720090" y="1021715"/>
            <a:ext cx="5400000" cy="36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23225" y="4767580"/>
            <a:ext cx="2549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湿地公园浮桥</a:t>
            </a:r>
            <a:endParaRPr lang="zh-CN"/>
          </a:p>
        </p:txBody>
      </p:sp>
      <p:pic>
        <p:nvPicPr>
          <p:cNvPr id="10" name="图片 9"/>
          <p:cNvPicPr/>
          <p:nvPr/>
        </p:nvPicPr>
        <p:blipFill>
          <a:blip r:embed="rId8"/>
          <a:srcRect l="11908"/>
          <a:stretch>
            <a:fillRect/>
          </a:stretch>
        </p:blipFill>
        <p:spPr>
          <a:xfrm>
            <a:off x="6301105" y="1021715"/>
            <a:ext cx="5400000" cy="3600000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39645" y="4843780"/>
            <a:ext cx="1877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景观浮桥</a:t>
            </a:r>
            <a:endParaRPr lang="zh-CN"/>
          </a:p>
        </p:txBody>
      </p:sp>
      <p:sp>
        <p:nvSpPr>
          <p:cNvPr id="8" name="文本框 7"/>
          <p:cNvSpPr txBox="1"/>
          <p:nvPr/>
        </p:nvSpPr>
        <p:spPr>
          <a:xfrm>
            <a:off x="8061960" y="484378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湿地公园浮桥</a:t>
            </a:r>
            <a:endParaRPr lang="zh-CN"/>
          </a:p>
        </p:txBody>
      </p:sp>
      <p:pic>
        <p:nvPicPr>
          <p:cNvPr id="6" name="图片 5"/>
          <p:cNvPicPr/>
          <p:nvPr/>
        </p:nvPicPr>
        <p:blipFill>
          <a:blip r:embed="rId7"/>
          <a:srcRect r="18646"/>
          <a:stretch>
            <a:fillRect/>
          </a:stretch>
        </p:blipFill>
        <p:spPr>
          <a:xfrm>
            <a:off x="510540" y="1098550"/>
            <a:ext cx="5400000" cy="36000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8"/>
          <a:srcRect l="21922"/>
          <a:stretch>
            <a:fillRect/>
          </a:stretch>
        </p:blipFill>
        <p:spPr>
          <a:xfrm>
            <a:off x="6554470" y="1118870"/>
            <a:ext cx="5400000" cy="3600000"/>
          </a:xfrm>
          <a:prstGeom prst="rect">
            <a:avLst/>
          </a:prstGeom>
        </p:spPr>
      </p:pic>
      <p:sp>
        <p:nvSpPr>
          <p:cNvPr id="2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2054864" y="249761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设计背景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942337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3"/>
            </p:custDataLst>
          </p:nvPr>
        </p:nvCxnSpPr>
        <p:spPr>
          <a:xfrm>
            <a:off x="948059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6519549" y="247094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401942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407664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2059940" y="3995420"/>
            <a:ext cx="138366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细部设计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942337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9"/>
            </p:custDataLst>
          </p:nvPr>
        </p:nvCxnSpPr>
        <p:spPr>
          <a:xfrm>
            <a:off x="948059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10"/>
            </p:custDataLst>
          </p:nvPr>
        </p:nvSpPr>
        <p:spPr>
          <a:xfrm>
            <a:off x="6519545" y="3995420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材料设计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5401942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2"/>
            </p:custDataLst>
          </p:nvPr>
        </p:nvCxnSpPr>
        <p:spPr>
          <a:xfrm>
            <a:off x="5407664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13"/>
            </p:custDataLst>
          </p:nvPr>
        </p:nvSpPr>
        <p:spPr>
          <a:xfrm>
            <a:off x="2054860" y="5519420"/>
            <a:ext cx="131381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fontScale="9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工程案例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14"/>
            </p:custDataLst>
          </p:nvPr>
        </p:nvSpPr>
        <p:spPr>
          <a:xfrm>
            <a:off x="942337" y="51617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15"/>
            </p:custDataLst>
          </p:nvPr>
        </p:nvCxnSpPr>
        <p:spPr>
          <a:xfrm>
            <a:off x="948059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4892675" y="832485"/>
            <a:ext cx="2239010" cy="7353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4000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000" spc="60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7"/>
            </p:custDataLst>
          </p:nvPr>
        </p:nvSpPr>
        <p:spPr>
          <a:xfrm>
            <a:off x="4387854" y="64547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8"/>
            </p:custDataLst>
          </p:nvPr>
        </p:nvSpPr>
        <p:spPr>
          <a:xfrm>
            <a:off x="4471610" y="72040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19"/>
            </p:custDataLst>
          </p:nvPr>
        </p:nvCxnSpPr>
        <p:spPr>
          <a:xfrm>
            <a:off x="5380994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QQ截图2023080316145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5372100" y="1069340"/>
            <a:ext cx="6511290" cy="447294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8" name="标题 37"/>
          <p:cNvSpPr>
            <a:spLocks noGrp="1"/>
          </p:cNvSpPr>
          <p:nvPr>
            <p:ph type="title" idx="4294967295"/>
          </p:nvPr>
        </p:nvSpPr>
        <p:spPr>
          <a:xfrm>
            <a:off x="411480" y="181610"/>
            <a:ext cx="1841500" cy="271145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建设地点</a:t>
            </a:r>
            <a:endParaRPr lang="zh-CN" sz="18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3" name="Freeform 36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732155" y="3560445"/>
            <a:ext cx="344805" cy="394970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8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8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8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8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0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1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0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12115" y="1155700"/>
            <a:ext cx="4614545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本工程</a:t>
            </a: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隶属于北川安昌河“一河两岸”水利基础设施提升项目</a:t>
            </a:r>
            <a:endParaRPr lang="zh-CN" altLang="en-US" sz="16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位于北川县城禹王桥上游约50m安昌河之中</a:t>
            </a:r>
            <a:endParaRPr lang="zh-CN" altLang="en-US" sz="16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5831840" y="5837555"/>
            <a:ext cx="1153795" cy="36830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/>
              <a:t>项目位置</a:t>
            </a:r>
            <a:endParaRPr lang="zh-CN" altLang="en-US"/>
          </a:p>
        </p:txBody>
      </p:sp>
      <p:cxnSp>
        <p:nvCxnSpPr>
          <p:cNvPr id="9" name="肘形连接符 8"/>
          <p:cNvCxnSpPr>
            <a:stCxn id="8" idx="0"/>
          </p:cNvCxnSpPr>
          <p:nvPr/>
        </p:nvCxnSpPr>
        <p:spPr>
          <a:xfrm rot="16200000">
            <a:off x="5985510" y="3712210"/>
            <a:ext cx="2548890" cy="1701800"/>
          </a:xfrm>
          <a:prstGeom prst="bentConnector3">
            <a:avLst>
              <a:gd name="adj1" fmla="val 4997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角星 10"/>
          <p:cNvSpPr/>
          <p:nvPr/>
        </p:nvSpPr>
        <p:spPr>
          <a:xfrm>
            <a:off x="8015605" y="3316605"/>
            <a:ext cx="186690" cy="2032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平面图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5775" y="558165"/>
            <a:ext cx="6728460" cy="57410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546340" y="1130300"/>
            <a:ext cx="4100195" cy="161988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主浮台顺河长30m、宽16m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浮桥通道长75m、宽2.5m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浮桥通道分为两节，末端通过下河梯步与后方道路相接。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42810" y="3694430"/>
            <a:ext cx="47078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600" b="0">
                <a:latin typeface="黑体" panose="02010609060101010101" charset="-122"/>
                <a:ea typeface="黑体" panose="02010609060101010101" charset="-122"/>
              </a:rPr>
              <a:t>人员行进路线：</a:t>
            </a:r>
            <a:endParaRPr lang="zh-CN" sz="1600" b="0">
              <a:latin typeface="黑体" panose="02010609060101010101" charset="-122"/>
              <a:ea typeface="黑体" panose="02010609060101010101" charset="-122"/>
            </a:endParaRPr>
          </a:p>
          <a:p>
            <a:pPr indent="0"/>
            <a:r>
              <a:rPr lang="zh-CN" sz="1600" b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安昌河右岸下河梯步</a:t>
            </a:r>
            <a:r>
              <a:rPr 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↔ 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浮桥通道</a:t>
            </a:r>
            <a:r>
              <a:rPr 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↔ 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浮台演出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10"/>
            </p:custDataLst>
          </p:nvPr>
        </p:nvSpPr>
        <p:spPr>
          <a:xfrm>
            <a:off x="3491230" y="4349750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浮桥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3356610" y="3094990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浮台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13" name="圆角矩形 12"/>
          <p:cNvSpPr/>
          <p:nvPr>
            <p:custDataLst>
              <p:tags r:id="rId12"/>
            </p:custDataLst>
          </p:nvPr>
        </p:nvSpPr>
        <p:spPr>
          <a:xfrm>
            <a:off x="3491230" y="5668645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梯步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14" name="圆角矩形 13"/>
          <p:cNvSpPr/>
          <p:nvPr>
            <p:custDataLst>
              <p:tags r:id="rId13"/>
            </p:custDataLst>
          </p:nvPr>
        </p:nvSpPr>
        <p:spPr>
          <a:xfrm>
            <a:off x="4424045" y="2861945"/>
            <a:ext cx="717550" cy="3600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喷泉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pic>
        <p:nvPicPr>
          <p:cNvPr id="5" name="图片 4" descr="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95" y="515620"/>
            <a:ext cx="10260000" cy="57713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总体鸟瞰图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11480" y="181610"/>
            <a:ext cx="306197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835" y="543560"/>
            <a:ext cx="10260000" cy="5771250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11480" y="181610"/>
            <a:ext cx="306197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835" y="519430"/>
            <a:ext cx="10260000" cy="5771250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38640" y="5826760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总体侧面效果图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标题 3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11480" y="181610"/>
            <a:ext cx="306197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88671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汛期应对措施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079625" y="536575"/>
            <a:ext cx="5314950" cy="5779135"/>
          </a:xfrm>
          <a:prstGeom prst="rect">
            <a:avLst/>
          </a:prstGeom>
        </p:spPr>
      </p:pic>
      <p:cxnSp>
        <p:nvCxnSpPr>
          <p:cNvPr id="8" name="肘形连接符 7"/>
          <p:cNvCxnSpPr>
            <a:stCxn id="6" idx="3"/>
          </p:cNvCxnSpPr>
          <p:nvPr/>
        </p:nvCxnSpPr>
        <p:spPr>
          <a:xfrm flipV="1">
            <a:off x="1515745" y="641985"/>
            <a:ext cx="1366520" cy="30035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18" idx="3"/>
          </p:cNvCxnSpPr>
          <p:nvPr>
            <p:custDataLst>
              <p:tags r:id="rId10"/>
            </p:custDataLst>
          </p:nvPr>
        </p:nvCxnSpPr>
        <p:spPr>
          <a:xfrm flipV="1">
            <a:off x="1101090" y="2464435"/>
            <a:ext cx="2305050" cy="3429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190500" y="4975225"/>
            <a:ext cx="1452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浮桥并排收拢于岸边</a:t>
            </a:r>
            <a:endParaRPr lang="zh-CN" altLang="en-US"/>
          </a:p>
        </p:txBody>
      </p:sp>
      <p:cxnSp>
        <p:nvCxnSpPr>
          <p:cNvPr id="12" name="肘形连接符 11"/>
          <p:cNvCxnSpPr>
            <a:stCxn id="11" idx="3"/>
          </p:cNvCxnSpPr>
          <p:nvPr>
            <p:custDataLst>
              <p:tags r:id="rId12"/>
            </p:custDataLst>
          </p:nvPr>
        </p:nvCxnSpPr>
        <p:spPr>
          <a:xfrm>
            <a:off x="1642745" y="5297805"/>
            <a:ext cx="1511300" cy="3644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7546340" y="4799330"/>
            <a:ext cx="1104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浮台收拢于岸边</a:t>
            </a:r>
            <a:endParaRPr lang="zh-CN" altLang="en-US"/>
          </a:p>
        </p:txBody>
      </p:sp>
      <p:cxnSp>
        <p:nvCxnSpPr>
          <p:cNvPr id="14" name="肘形连接符 13"/>
          <p:cNvCxnSpPr>
            <a:stCxn id="13" idx="1"/>
          </p:cNvCxnSpPr>
          <p:nvPr/>
        </p:nvCxnSpPr>
        <p:spPr>
          <a:xfrm rot="10800000" flipV="1">
            <a:off x="4936490" y="5121275"/>
            <a:ext cx="2609215" cy="385445"/>
          </a:xfrm>
          <a:prstGeom prst="bentConnector3">
            <a:avLst>
              <a:gd name="adj1" fmla="val 4998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5" idx="3"/>
          </p:cNvCxnSpPr>
          <p:nvPr>
            <p:custDataLst>
              <p:tags r:id="rId14"/>
            </p:custDataLst>
          </p:nvPr>
        </p:nvCxnSpPr>
        <p:spPr>
          <a:xfrm flipV="1">
            <a:off x="1429385" y="5962650"/>
            <a:ext cx="1695450" cy="14605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831455" y="671195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浮桥浮台设置可拆卸活动接头，汛期时，可将主浮台、浮桥通道通过卷扬机拉至安昌河右岸岸边系靠，以减小对河道行洪的影响。</a:t>
            </a:r>
            <a:endParaRPr lang="zh-CN" altLang="en-US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固定用钢丝绳</a:t>
            </a:r>
            <a:r>
              <a:rPr lang="en-US" altLang="zh-CN"/>
              <a:t>φ12mm</a:t>
            </a:r>
            <a:r>
              <a:rPr lang="zh-CN" altLang="en-US"/>
              <a:t>，破断拉力可达</a:t>
            </a:r>
            <a:r>
              <a:rPr lang="en-US" altLang="zh-CN"/>
              <a:t>74KN</a:t>
            </a:r>
            <a:endParaRPr lang="en-US" altLang="zh-CN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/>
              <a:t>锚墩拟采用</a:t>
            </a:r>
            <a:r>
              <a:rPr lang="en-US" altLang="zh-CN"/>
              <a:t>1</a:t>
            </a:r>
            <a:r>
              <a:rPr lang="zh-CN" altLang="en-US"/>
              <a:t>×</a:t>
            </a:r>
            <a:r>
              <a:rPr lang="en-US" altLang="zh-CN"/>
              <a:t>1</a:t>
            </a:r>
            <a:r>
              <a:rPr lang="zh-CN" altLang="en-US"/>
              <a:t>×</a:t>
            </a:r>
            <a:r>
              <a:rPr lang="en-US" altLang="zh-CN"/>
              <a:t>1</a:t>
            </a:r>
            <a:r>
              <a:rPr lang="zh-CN" altLang="en-US"/>
              <a:t>米混凝土制作。</a:t>
            </a:r>
            <a:endParaRPr lang="en-US" altLang="zh-CN"/>
          </a:p>
          <a:p>
            <a:pPr indent="4572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/>
          </a:p>
        </p:txBody>
      </p:sp>
      <p:sp>
        <p:nvSpPr>
          <p:cNvPr id="18" name="圆角矩形 17"/>
          <p:cNvSpPr/>
          <p:nvPr>
            <p:custDataLst>
              <p:tags r:id="rId15"/>
            </p:custDataLst>
          </p:nvPr>
        </p:nvSpPr>
        <p:spPr>
          <a:xfrm>
            <a:off x="190500" y="2626995"/>
            <a:ext cx="910590" cy="360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钢丝绳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19" name="圆角矩形 18"/>
          <p:cNvSpPr/>
          <p:nvPr>
            <p:custDataLst>
              <p:tags r:id="rId16"/>
            </p:custDataLst>
          </p:nvPr>
        </p:nvSpPr>
        <p:spPr>
          <a:xfrm>
            <a:off x="190500" y="766445"/>
            <a:ext cx="1304925" cy="360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sym typeface="+mn-ea"/>
              </a:rPr>
              <a:t>岸边锚墩</a:t>
            </a:r>
            <a:endParaRPr lang="zh-CN" alt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21" name="圆角矩形 20"/>
          <p:cNvSpPr/>
          <p:nvPr>
            <p:custDataLst>
              <p:tags r:id="rId17"/>
            </p:custDataLst>
          </p:nvPr>
        </p:nvSpPr>
        <p:spPr>
          <a:xfrm>
            <a:off x="124460" y="5924550"/>
            <a:ext cx="1304925" cy="360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sym typeface="+mn-ea"/>
              </a:rPr>
              <a:t>岸边锚墩</a:t>
            </a:r>
            <a:endParaRPr lang="zh-CN" alt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54505" y="763270"/>
            <a:ext cx="8682355" cy="3096260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1494155" y="5113020"/>
            <a:ext cx="6646545" cy="958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岸边锚墩尺寸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米×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米，基础采用钢管桩，打入深度根据现场勘测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卷扬机为手动式，额定荷载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2T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，配套钢丝绳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φ12mm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5123180" y="4406900"/>
            <a:ext cx="194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浮桥锚定断面图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859395" y="3749675"/>
            <a:ext cx="720000" cy="360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浮桥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795905" y="3749675"/>
            <a:ext cx="910590" cy="360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锚墩</a:t>
            </a:r>
            <a:endParaRPr lang="zh-CN" altLang="en-US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锚定形式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7" name="肘形连接符 6"/>
          <p:cNvCxnSpPr>
            <a:stCxn id="17" idx="0"/>
          </p:cNvCxnSpPr>
          <p:nvPr/>
        </p:nvCxnSpPr>
        <p:spPr>
          <a:xfrm rot="16200000" flipV="1">
            <a:off x="7456170" y="2987040"/>
            <a:ext cx="1163955" cy="361315"/>
          </a:xfrm>
          <a:prstGeom prst="bentConnector3">
            <a:avLst>
              <a:gd name="adj1" fmla="val 49973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肘形连接符 7"/>
          <p:cNvCxnSpPr>
            <a:stCxn id="19" idx="0"/>
          </p:cNvCxnSpPr>
          <p:nvPr/>
        </p:nvCxnSpPr>
        <p:spPr>
          <a:xfrm rot="16200000">
            <a:off x="2834005" y="2555240"/>
            <a:ext cx="1611630" cy="777875"/>
          </a:xfrm>
          <a:prstGeom prst="bentConnector3">
            <a:avLst>
              <a:gd name="adj1" fmla="val 4998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>
            <p:custDataLst>
              <p:tags r:id="rId12"/>
            </p:custDataLst>
          </p:nvPr>
        </p:nvSpPr>
        <p:spPr>
          <a:xfrm>
            <a:off x="3833495" y="3749675"/>
            <a:ext cx="910590" cy="360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钢桩</a:t>
            </a:r>
            <a:endParaRPr lang="zh-CN" altLang="en-US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cxnSp>
        <p:nvCxnSpPr>
          <p:cNvPr id="10" name="肘形连接符 9"/>
          <p:cNvCxnSpPr>
            <a:stCxn id="9" idx="0"/>
          </p:cNvCxnSpPr>
          <p:nvPr/>
        </p:nvCxnSpPr>
        <p:spPr>
          <a:xfrm rot="16200000">
            <a:off x="3804920" y="3259455"/>
            <a:ext cx="973455" cy="6985"/>
          </a:xfrm>
          <a:prstGeom prst="bentConnector3">
            <a:avLst>
              <a:gd name="adj1" fmla="val 49967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>
            <p:custDataLst>
              <p:tags r:id="rId13"/>
            </p:custDataLst>
          </p:nvPr>
        </p:nvSpPr>
        <p:spPr>
          <a:xfrm>
            <a:off x="1494155" y="3750310"/>
            <a:ext cx="910590" cy="360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卷扬机</a:t>
            </a:r>
            <a:endParaRPr lang="zh-CN" altLang="zh-CN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肘形连接符 14"/>
          <p:cNvCxnSpPr>
            <a:stCxn id="11" idx="0"/>
          </p:cNvCxnSpPr>
          <p:nvPr/>
        </p:nvCxnSpPr>
        <p:spPr>
          <a:xfrm rot="16200000">
            <a:off x="1968500" y="1461770"/>
            <a:ext cx="2269490" cy="2308225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4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29、32、35、40、43、4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汇报人姓名"/>
  <p:tag name="KSO_WM_UNIT_TYPE" val="b"/>
  <p:tag name="KSO_WM_TEMPLATE_CATEGORY" val="custom"/>
  <p:tag name="KSO_WM_TEMPLATE_INDEX" val="20204446"/>
  <p:tag name="KSO_WM_UNIT_ID" val="custom20204446_1*b*2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204446"/>
  <p:tag name="KSO_WM_UNIT_TYPE" val="a"/>
  <p:tag name="KSO_WM_UNIT_INDEX" val="1"/>
  <p:tag name="KSO_WM_UNIT_ISCONTENTSTITLE" val="0"/>
  <p:tag name="KSO_WM_UNIT_PRESET_TEXT" val="乘风破浪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D" val="custom20204446_1*a*1"/>
  <p:tag name="KSO_WM_UNIT_LAYERLEVEL" val="1"/>
  <p:tag name="KSO_WM_TAG_VERSION" val="1.0"/>
  <p:tag name="KSO_WM_BEAUTIFY_FLAG" val="#wm#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3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46"/>
  <p:tag name="KSO_WM_SLIDE_ID" val="custom20204446_1"/>
  <p:tag name="KSO_WM_TEMPLATE_MASTER_THUMB_INDEX" val="12"/>
  <p:tag name="KSO_WM_TEMPLATE_THUMBS_INDEX" val="1、4、7、9、12、16、17、22、25、26、27、28、29、32、35、40、43、44"/>
</p:tagLst>
</file>

<file path=ppt/tags/tag14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1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2"/>
  <p:tag name="KSO_WM_UNIT_LINE_FORE_SCHEMECOLOR_INDEX" val="5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1"/>
  <p:tag name="KSO_WM_UNIT_TEXT_FILL_FORE_SCHEMECOLOR_INDEX" val="5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2"/>
  <p:tag name="KSO_WM_UNIT_LINE_FORE_SCHEMECOLOR_INDEX" val="5"/>
  <p:tag name="KSO_WM_UNIT_LINE_FILL_TYPE" val="2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1"/>
  <p:tag name="KSO_WM_UNIT_TEXT_FILL_FORE_SCHEMECOLOR_INDEX" val="5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2"/>
  <p:tag name="KSO_WM_UNIT_LINE_FORE_SCHEMECOLOR_INDEX" val="5"/>
  <p:tag name="KSO_WM_UNIT_LINE_FILL_TYPE" val="2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5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1"/>
  <p:tag name="KSO_WM_UNIT_TEXT_FILL_FORE_SCHEMECOLOR_INDEX" val="5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2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46"/>
  <p:tag name="KSO_WM_UNIT_ID" val="custom20204446_5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6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446"/>
  <p:tag name="KSO_WM_SLIDE_ID" val="custom20204446_5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172.xml><?xml version="1.0" encoding="utf-8"?>
<p:tagLst xmlns:p="http://schemas.openxmlformats.org/presentationml/2006/main">
  <p:tag name="KSO_WM_UNIT_PLACING_PICTURE_USER_VIEWPORT" val="{&quot;height&quot;:1016,&quot;width&quot;:1085}"/>
</p:tagLst>
</file>

<file path=ppt/tags/tag17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.xml><?xml version="1.0" encoding="utf-8"?>
<p:tagLst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3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7.xml><?xml version="1.0" encoding="utf-8"?>
<p:tagLst xmlns:p="http://schemas.openxmlformats.org/presentationml/2006/main">
  <p:tag name="COMMONDATA" val="eyJoZGlkIjoiZmQwN2U5OTYzZGVlNzBlZmYwMDU5NjBjYjBiNmIzNDAifQ=="/>
  <p:tag name="KSO_WPP_MARK_KEY" val="032b2ff8-997f-44c9-a5e2-f85d48b2d8ea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DEF"/>
      </a:dk2>
      <a:lt2>
        <a:srgbClr val="FBFCFC"/>
      </a:lt2>
      <a:accent1>
        <a:srgbClr val="286C95"/>
      </a:accent1>
      <a:accent2>
        <a:srgbClr val="196B64"/>
      </a:accent2>
      <a:accent3>
        <a:srgbClr val="2D6033"/>
      </a:accent3>
      <a:accent4>
        <a:srgbClr val="564D1A"/>
      </a:accent4>
      <a:accent5>
        <a:srgbClr val="85371B"/>
      </a:accent5>
      <a:accent6>
        <a:srgbClr val="94283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1565</Words>
  <Application>WPS 演示</Application>
  <PresentationFormat>宽屏</PresentationFormat>
  <Paragraphs>209</Paragraphs>
  <Slides>17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汉仪旗黑-85S</vt:lpstr>
      <vt:lpstr>黑体</vt:lpstr>
      <vt:lpstr>Calibri</vt:lpstr>
      <vt:lpstr>MingLiU</vt:lpstr>
      <vt:lpstr>PMingLiU-ExtB</vt:lpstr>
      <vt:lpstr>Arial Unicode MS</vt:lpstr>
      <vt:lpstr>2_Office 主题​​</vt:lpstr>
      <vt:lpstr>北川安昌河“一河两岸” 水利基础设施提升项目</vt:lpstr>
      <vt:lpstr>PowerPoint 演示文稿</vt:lpstr>
      <vt:lpstr>1.建设地点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梁山</cp:lastModifiedBy>
  <cp:revision>96</cp:revision>
  <dcterms:created xsi:type="dcterms:W3CDTF">2015-05-05T08:02:00Z</dcterms:created>
  <dcterms:modified xsi:type="dcterms:W3CDTF">2023-09-26T02:59:13Z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11166C73F7DF4E60800667FF5609EAF8_13</vt:lpwstr>
  </property>
  <property fmtid="{D5CDD505-2E9C-101B-9397-08002B2CF9AE}" pid="4" name="KSOSaveFontToCloudKey">
    <vt:lpwstr>330673632_cloud</vt:lpwstr>
  </property>
</Properties>
</file>